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1" r:id="rId3"/>
    <p:sldMasterId id="2147483683" r:id="rId4"/>
  </p:sldMasterIdLst>
  <p:notesMasterIdLst>
    <p:notesMasterId r:id="rId32"/>
  </p:notesMasterIdLst>
  <p:sldIdLst>
    <p:sldId id="297" r:id="rId5"/>
    <p:sldId id="264" r:id="rId6"/>
    <p:sldId id="331" r:id="rId7"/>
    <p:sldId id="369" r:id="rId8"/>
    <p:sldId id="382" r:id="rId9"/>
    <p:sldId id="405" r:id="rId10"/>
    <p:sldId id="383" r:id="rId11"/>
    <p:sldId id="386" r:id="rId12"/>
    <p:sldId id="388" r:id="rId13"/>
    <p:sldId id="385" r:id="rId14"/>
    <p:sldId id="371" r:id="rId15"/>
    <p:sldId id="387" r:id="rId16"/>
    <p:sldId id="389" r:id="rId17"/>
    <p:sldId id="391" r:id="rId18"/>
    <p:sldId id="392" r:id="rId19"/>
    <p:sldId id="393" r:id="rId20"/>
    <p:sldId id="390" r:id="rId21"/>
    <p:sldId id="395" r:id="rId22"/>
    <p:sldId id="396" r:id="rId23"/>
    <p:sldId id="397" r:id="rId24"/>
    <p:sldId id="398" r:id="rId25"/>
    <p:sldId id="400" r:id="rId26"/>
    <p:sldId id="401" r:id="rId27"/>
    <p:sldId id="402" r:id="rId28"/>
    <p:sldId id="403" r:id="rId29"/>
    <p:sldId id="394" r:id="rId30"/>
    <p:sldId id="404" r:id="rId31"/>
  </p:sldIdLst>
  <p:sldSz cx="12192000" cy="6858000"/>
  <p:notesSz cx="9777413" cy="664686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9pPr>
  </p:defaultTextStyle>
  <p:extLst>
    <p:ext uri="{521415D9-36F7-43E2-AB2F-B90AF26B5E84}">
      <p14:sectionLst xmlns:p14="http://schemas.microsoft.com/office/powerpoint/2010/main">
        <p14:section name="默认节" id="{33DF3B17-A065-47B3-A172-DC5982F3E9F4}">
          <p14:sldIdLst>
            <p14:sldId id="297"/>
            <p14:sldId id="264"/>
            <p14:sldId id="331"/>
            <p14:sldId id="369"/>
            <p14:sldId id="382"/>
            <p14:sldId id="405"/>
            <p14:sldId id="383"/>
            <p14:sldId id="386"/>
            <p14:sldId id="388"/>
            <p14:sldId id="385"/>
            <p14:sldId id="371"/>
            <p14:sldId id="387"/>
            <p14:sldId id="389"/>
            <p14:sldId id="391"/>
            <p14:sldId id="392"/>
            <p14:sldId id="393"/>
            <p14:sldId id="390"/>
            <p14:sldId id="395"/>
            <p14:sldId id="396"/>
            <p14:sldId id="397"/>
            <p14:sldId id="398"/>
            <p14:sldId id="400"/>
            <p14:sldId id="401"/>
            <p14:sldId id="402"/>
            <p14:sldId id="403"/>
            <p14:sldId id="394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AF5"/>
    <a:srgbClr val="EDF1F7"/>
    <a:srgbClr val="66CCFF"/>
    <a:srgbClr val="0053EC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7"/>
    <p:restoredTop sz="94528"/>
  </p:normalViewPr>
  <p:slideViewPr>
    <p:cSldViewPr showGuides="1">
      <p:cViewPr varScale="1">
        <p:scale>
          <a:sx n="94" d="100"/>
          <a:sy n="94" d="100"/>
        </p:scale>
        <p:origin x="91" y="125"/>
      </p:cViewPr>
      <p:guideLst>
        <p:guide orient="horz" pos="215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3T11:31:55.013" idx="1">
    <p:pos x="8236" y="324"/>
    <p:text>vcbvc 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7038" cy="333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788" y="0"/>
            <a:ext cx="4237037" cy="333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3AC52-F2B7-DA46-A3F9-F3C6DBD0AD00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9387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900" y="3198813"/>
            <a:ext cx="7821613" cy="261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488"/>
            <a:ext cx="4237038" cy="333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788" y="6313488"/>
            <a:ext cx="4237037" cy="333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E468A-FDBC-3147-967B-C0C383106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71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1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43864" y="2857982"/>
            <a:ext cx="7550911" cy="23383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09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10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9631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11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2721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12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7277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13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802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14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8976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15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3073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16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4831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17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064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18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35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19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61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2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43864" y="2857982"/>
            <a:ext cx="7550911" cy="2338349"/>
          </a:xfrm>
          <a:prstGeom prst="rect">
            <a:avLst/>
          </a:prstGeom>
        </p:spPr>
        <p:txBody>
          <a:bodyPr/>
          <a:lstStyle/>
          <a:p>
            <a:r>
              <a:rPr lang="en-US" altLang="zh-CN" sz="4000">
                <a:solidFill>
                  <a:srgbClr val="FF0000"/>
                </a:solidFill>
              </a:rPr>
              <a:t>plot(1:100)</a:t>
            </a:r>
          </a:p>
        </p:txBody>
      </p:sp>
    </p:spTree>
    <p:extLst>
      <p:ext uri="{BB962C8B-B14F-4D97-AF65-F5344CB8AC3E}">
        <p14:creationId xmlns:p14="http://schemas.microsoft.com/office/powerpoint/2010/main" val="3904983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20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0453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21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361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22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0191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23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8574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24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4268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25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9814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26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3619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27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28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3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8531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4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950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5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4008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6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631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7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157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8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6345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9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977773" y="3198955"/>
            <a:ext cx="7822184" cy="2617327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093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2017-3-8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2017-3-8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2017-3-8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2017-3-8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2017-3-8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2017-3-8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2017-3-8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2017-3-8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2017-3-8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2017-3-8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endParaRPr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lvl="0" algn="ctr" defTabSz="914400" eaLnBrk="1" fontAlgn="base" latinLnBrk="0" hangingPunct="1">
        <a:lnSpc>
          <a:spcPct val="100000"/>
        </a:lnSpc>
        <a:spcBef>
          <a:spcPct val="0"/>
        </a:spcBef>
        <a:buClr>
          <a:srgbClr val="000000"/>
        </a:buClr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2017-3-8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2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205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endParaRPr/>
          </a:p>
        </p:txBody>
      </p:sp>
      <p:sp>
        <p:nvSpPr>
          <p:cNvPr id="205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lvl="0" algn="ctr" defTabSz="914400" eaLnBrk="1" fontAlgn="base" latinLnBrk="0" hangingPunct="1">
        <a:lnSpc>
          <a:spcPct val="100000"/>
        </a:lnSpc>
        <a:spcBef>
          <a:spcPct val="0"/>
        </a:spcBef>
        <a:buClr>
          <a:srgbClr val="000000"/>
        </a:buClr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6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  <a:t>2017-3-8</a:t>
            </a:fld>
            <a:endParaRPr lang="zh-CN" altLang="en-US" dirty="0"/>
          </a:p>
        </p:txBody>
      </p:sp>
      <p:sp>
        <p:nvSpPr>
          <p:cNvPr id="307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endParaRPr/>
          </a:p>
        </p:txBody>
      </p:sp>
      <p:sp>
        <p:nvSpPr>
          <p:cNvPr id="307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lvl="0" algn="ctr" defTabSz="914400" eaLnBrk="1" fontAlgn="base" latinLnBrk="0" hangingPunct="1">
        <a:lnSpc>
          <a:spcPct val="100000"/>
        </a:lnSpc>
        <a:spcBef>
          <a:spcPct val="0"/>
        </a:spcBef>
        <a:buClr>
          <a:srgbClr val="000000"/>
        </a:buClr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Grp="1"/>
          </p:cNvSpPr>
          <p:nvPr>
            <p:ph type="subTitle"/>
          </p:nvPr>
        </p:nvSpPr>
        <p:spPr>
          <a:xfrm>
            <a:off x="3261995" y="4220845"/>
            <a:ext cx="5584825" cy="630555"/>
          </a:xfrm>
        </p:spPr>
        <p:txBody>
          <a:bodyPr wrap="square" anchor="t">
            <a:normAutofit fontScale="95000"/>
          </a:bodyPr>
          <a:lstStyle>
            <a:lvl1pPr lvl="0">
              <a:defRPr kern="1200"/>
            </a:lvl1pPr>
            <a:lvl2pPr lvl="1">
              <a:defRPr kern="1200"/>
            </a:lvl2pPr>
            <a:lvl3pPr lvl="2">
              <a:defRPr kern="1200"/>
            </a:lvl3pPr>
            <a:lvl4pPr lvl="3">
              <a:defRPr kern="1200"/>
            </a:lvl4pPr>
            <a:lvl5pPr lvl="4">
              <a:defRPr kern="1200"/>
            </a:lvl5pPr>
          </a:lstStyle>
          <a:p>
            <a:pPr marL="1905" lvl="0" indent="-344805">
              <a:lnSpc>
                <a:spcPct val="90000"/>
              </a:lnSpc>
              <a:spcBef>
                <a:spcPct val="50000"/>
              </a:spcBef>
              <a:buNone/>
            </a:pPr>
            <a:r>
              <a:rPr lang="zh-CN" altLang="en-US" sz="3600" b="1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第</a:t>
            </a:r>
            <a:r>
              <a:rPr lang="en-US" altLang="zh-CN" sz="3600" b="1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600" b="1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章 对应分析及</a:t>
            </a:r>
            <a:r>
              <a:rPr lang="en-US" altLang="zh-CN" sz="3600" b="1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600" b="1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  <a:endParaRPr lang="zh-CN" altLang="en-US" sz="3600" b="1" dirty="0"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marL="1905" lvl="0" indent="-1905">
              <a:lnSpc>
                <a:spcPct val="90000"/>
              </a:lnSpc>
              <a:spcBef>
                <a:spcPct val="50000"/>
              </a:spcBef>
            </a:pPr>
            <a:endParaRPr lang="zh-CN" altLang="en-US" sz="3600" b="1" dirty="0"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5123" name="WordArt 10"/>
          <p:cNvSpPr>
            <a:spLocks noTextEdit="1"/>
          </p:cNvSpPr>
          <p:nvPr/>
        </p:nvSpPr>
        <p:spPr>
          <a:xfrm>
            <a:off x="2797810" y="4220845"/>
            <a:ext cx="7213600" cy="73787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endParaRPr lang="zh-CN" altLang="en-US" sz="3600" i="1">
              <a:noFill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4" name="矩形 7"/>
          <p:cNvSpPr/>
          <p:nvPr/>
        </p:nvSpPr>
        <p:spPr>
          <a:xfrm>
            <a:off x="2711450" y="2637155"/>
            <a:ext cx="6824345" cy="808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5pPr>
          </a:lstStyle>
          <a:p>
            <a:pPr marL="0" lvl="0" indent="0" defTabSz="9144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115C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多元统计分析及</a:t>
            </a:r>
            <a:r>
              <a:rPr lang="en-US" altLang="zh-CN" sz="4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语言</a:t>
            </a:r>
            <a:r>
              <a:rPr lang="zh-CN" altLang="en-US" sz="4400" b="1" dirty="0">
                <a:solidFill>
                  <a:srgbClr val="1115C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建模 </a:t>
            </a:r>
          </a:p>
        </p:txBody>
      </p:sp>
      <p:pic>
        <p:nvPicPr>
          <p:cNvPr id="5125" name="Picture 6" descr="jnd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0"/>
            <a:ext cx="12164060" cy="2369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6" name="灯片编号占位符 1"/>
          <p:cNvSpPr txBox="1">
            <a:spLocks noGrp="1"/>
          </p:cNvSpPr>
          <p:nvPr/>
        </p:nvSpPr>
        <p:spPr>
          <a:xfrm>
            <a:off x="9767888" y="6597650"/>
            <a:ext cx="647700" cy="1968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  <a:sym typeface="Calibri" panose="020F0502020204030204" charset="0"/>
              </a:defRPr>
            </a:lvl5pPr>
          </a:lstStyle>
          <a:p>
            <a:pPr marL="0" lvl="0" indent="0" defTabSz="9144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1000" b="1" i="1" dirty="0"/>
              <a:t>-</a:t>
            </a:r>
            <a:r>
              <a:rPr lang="zh-CN" altLang="en-US" sz="1000" b="1" i="1" dirty="0"/>
              <a:t> </a:t>
            </a:r>
            <a:fld id="{9A0DB2DC-4C9A-4742-B13C-FB6460FD3503}" type="slidenum">
              <a:rPr lang="zh-CN" altLang="en-US" sz="1000" b="1" i="1" dirty="0"/>
              <a:t>1</a:t>
            </a:fld>
            <a:r>
              <a:rPr lang="en-US" altLang="x-none" sz="1000" b="1" i="1" dirty="0"/>
              <a:t>-</a:t>
            </a:r>
            <a:endParaRPr lang="en-US" altLang="x-none" sz="18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对应分析的基本原理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206210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卡方检验</a:t>
            </a: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5" name="矩形 7"/>
          <p:cNvSpPr/>
          <p:nvPr/>
        </p:nvSpPr>
        <p:spPr>
          <a:xfrm>
            <a:off x="1550134" y="1346200"/>
            <a:ext cx="9522996" cy="30469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【例 </a:t>
            </a:r>
            <a:r>
              <a:rPr lang="en-US" altLang="zh-CN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-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】收入与职业满足度的调查分析：将一个由</a:t>
            </a:r>
            <a:r>
              <a:rPr lang="en-US" altLang="zh-CN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1090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人组成的样本按五个收入类别和四个职业满足度进行交叉分类，所得结果见下表。首先探讨收入和职业满足度之间是否有关联。</a:t>
            </a:r>
            <a:endParaRPr lang="en-US" sz="2400" dirty="0"/>
          </a:p>
          <a:p>
            <a:pPr lvl="0" algn="just">
              <a:lnSpc>
                <a:spcPct val="150000"/>
              </a:lnSpc>
            </a:pP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578060" y="1268850"/>
            <a:ext cx="6309995" cy="12926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数据</a:t>
            </a:r>
            <a:r>
              <a:rPr lang="zh-CN" altLang="en-US" sz="2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输入，检验独立性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sz="2400" b="1" dirty="0" smtClean="0">
                <a:solidFill>
                  <a:srgbClr val="0053EC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</a:t>
            </a:r>
            <a:r>
              <a:rPr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#在mvstats4.xls:d</a:t>
            </a:r>
            <a:r>
              <a:rPr lang="en-US" altLang="zh-CN"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.1中选取A1:</a:t>
            </a:r>
            <a:r>
              <a:rPr lang="en-US" altLang="zh-CN"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E6</a:t>
            </a:r>
            <a:r>
              <a:rPr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，拷贝</a:t>
            </a:r>
            <a:endParaRPr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" name="矩形 6"/>
          <p:cNvSpPr/>
          <p:nvPr/>
        </p:nvSpPr>
        <p:spPr>
          <a:xfrm>
            <a:off x="724313" y="2852961"/>
            <a:ext cx="5155672" cy="101566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sz="2000" b="1" dirty="0">
                <a:solidFill>
                  <a:srgbClr val="0053EC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X=read.table('clipboard',header=T</a:t>
            </a:r>
            <a:r>
              <a:rPr sz="2000" b="1" dirty="0" smtClean="0">
                <a:solidFill>
                  <a:srgbClr val="0053EC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)；</a:t>
            </a:r>
            <a:endParaRPr lang="zh-CN" altLang="en-US" sz="2000" b="1" dirty="0" smtClean="0">
              <a:solidFill>
                <a:srgbClr val="0053EC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rgbClr val="0053EC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chisq.test</a:t>
            </a:r>
            <a:r>
              <a:rPr lang="en-US" sz="2000" b="1" dirty="0">
                <a:solidFill>
                  <a:srgbClr val="0053EC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(X)  #</a:t>
            </a:r>
            <a:r>
              <a:rPr lang="zh-CN" altLang="en-US" sz="2000" b="1" dirty="0">
                <a:solidFill>
                  <a:srgbClr val="0053EC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卡方</a:t>
            </a:r>
            <a:r>
              <a:rPr lang="zh-CN" altLang="en-US" sz="2000" b="1" dirty="0" smtClean="0">
                <a:solidFill>
                  <a:srgbClr val="0053EC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检验</a:t>
            </a:r>
            <a:endParaRPr lang="zh-CN" altLang="en-US" sz="2000" b="1" dirty="0">
              <a:solidFill>
                <a:srgbClr val="0053EC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3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对应分析的基本原理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16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6"/>
              <p:cNvSpPr/>
              <p:nvPr/>
            </p:nvSpPr>
            <p:spPr>
              <a:xfrm>
                <a:off x="724313" y="4456892"/>
                <a:ext cx="10591590" cy="1200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	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由于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𝜒</m:t>
                    </m:r>
                  </m:oMath>
                </a14:m>
                <a:r>
                  <a:rPr lang="en-US" altLang="zh-CN" sz="2400" baseline="300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2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值等于</a:t>
                </a:r>
                <a:r>
                  <a:rPr lang="en-US" altLang="zh-CN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118.1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，</a:t>
                </a:r>
                <a:r>
                  <a:rPr lang="en-US" altLang="zh-CN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P&lt;2.2e-16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，所以拒绝原假设</a:t>
                </a:r>
                <a:r>
                  <a:rPr lang="en-US" altLang="zh-CN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H</a:t>
                </a:r>
                <a:r>
                  <a:rPr lang="en-US" altLang="zh-CN" sz="20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0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，认为因素</a:t>
                </a:r>
                <a:r>
                  <a:rPr lang="en-US" altLang="zh-CN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A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和因素</a:t>
                </a:r>
                <a:r>
                  <a:rPr lang="en-US" altLang="zh-CN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B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不独立，即收入与满意度之间由密切联系。</a:t>
                </a:r>
              </a:p>
            </p:txBody>
          </p:sp>
        </mc:Choice>
        <mc:Fallback xmlns="">
          <p:sp>
            <p:nvSpPr>
              <p:cNvPr id="1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13" y="4456892"/>
                <a:ext cx="10591590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921" r="-864" b="-558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9" name="右箭头 3"/>
          <p:cNvSpPr/>
          <p:nvPr/>
        </p:nvSpPr>
        <p:spPr>
          <a:xfrm>
            <a:off x="6095845" y="3300061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7"/>
              <p:cNvSpPr/>
              <p:nvPr/>
            </p:nvSpPr>
            <p:spPr>
              <a:xfrm>
                <a:off x="695624" y="1346200"/>
                <a:ext cx="10944761" cy="53204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</a:pPr>
                <a:r>
                  <a:rPr lang="en-US" altLang="zh-CN" sz="2800" dirty="0" smtClean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	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Q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型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因子分析与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R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型因子分析分别反映了整体的不同方面，因此他们之间也必然有内在的联系，对应分析通过将巧妙的数学转换，将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Q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型和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R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型因子分析有机地结合起来。</a:t>
                </a:r>
              </a:p>
              <a:p>
                <a:pPr lvl="0" algn="just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具体地说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,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通过求过渡矩阵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Z</a:t>
                </a:r>
                <a:r>
                  <a:rPr lang="zh-CN" altLang="en-US" sz="28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，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从而有变量的协方差矩阵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 </m:t>
                    </m:r>
                    <m:r>
                      <a:rPr lang="en-US" altLang="zh-CN" sz="28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𝐴</m:t>
                    </m:r>
                    <m:r>
                      <a:rPr lang="en-US" altLang="zh-CN" sz="28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=</m:t>
                    </m:r>
                    <m:r>
                      <a:rPr lang="en-US" altLang="zh-CN" sz="28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𝑍</m:t>
                    </m:r>
                    <m:r>
                      <a:rPr lang="en-US" altLang="zh-CN" sz="2800" b="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′</m:t>
                    </m:r>
                    <m:r>
                      <a:rPr lang="en-US" altLang="zh-CN" sz="28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𝑍</m:t>
                    </m:r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与样本的协方差矩阵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𝐵</m:t>
                    </m:r>
                    <m:r>
                      <a:rPr lang="en-US" altLang="zh-CN" sz="28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=</m:t>
                    </m:r>
                    <m:r>
                      <a:rPr lang="en-US" altLang="zh-CN" sz="28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𝑍𝑍</m:t>
                    </m:r>
                    <m:r>
                      <a:rPr lang="en-US" altLang="zh-CN" sz="28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’</m:t>
                    </m:r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。根据矩阵相乘的性质，协方差矩阵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A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与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B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有相同的非零特征根，记为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altLang="zh-CN" sz="2800" b="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。记矩阵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A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的特征根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特征向量为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，矩阵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B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对应的特征向量就是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𝑍</m:t>
                        </m:r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。</a:t>
                </a:r>
                <a:endParaRPr lang="zh-CN" altLang="en-US" sz="2800" dirty="0">
                  <a:solidFill>
                    <a:schemeClr val="accent4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endParaRPr>
              </a:p>
              <a:p>
                <a:pPr lvl="0" algn="just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	</a:t>
                </a:r>
                <a:endParaRPr lang="zh-CN" altLang="en-US" sz="2800" dirty="0">
                  <a:solidFill>
                    <a:schemeClr val="accent4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endParaRPr>
              </a:p>
            </p:txBody>
          </p:sp>
        </mc:Choice>
        <mc:Fallback xmlns="">
          <p:sp>
            <p:nvSpPr>
              <p:cNvPr id="15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24" y="1346200"/>
                <a:ext cx="10944761" cy="5320495"/>
              </a:xfrm>
              <a:prstGeom prst="rect">
                <a:avLst/>
              </a:prstGeom>
              <a:blipFill rotWithShape="0">
                <a:blip r:embed="rId4"/>
                <a:stretch>
                  <a:fillRect l="-1114" r="-111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7"/>
              <p:cNvSpPr/>
              <p:nvPr/>
            </p:nvSpPr>
            <p:spPr>
              <a:xfrm>
                <a:off x="551615" y="1346200"/>
                <a:ext cx="11088770" cy="14891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</a:pP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	</a:t>
                </a:r>
                <a:r>
                  <a:rPr lang="en-US" altLang="zh-CN" sz="28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 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设有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p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个变量的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n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个样本观测数据矩阵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  <a:sym typeface="微软雅黑" panose="020B0503020204020204" pitchFamily="2" charset="-122"/>
                      </a:rPr>
                      <m:t>X</m:t>
                    </m:r>
                    <m:r>
                      <a:rPr lang="en-US" altLang="zh-CN" sz="2800" b="0" i="1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  <a:sym typeface="微软雅黑" panose="020B0503020204020204" pitchFamily="2" charset="-122"/>
                      </a:rPr>
                      <m:t>= 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)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微软雅黑" panose="020B0503020204020204" pitchFamily="2" charset="-122"/>
                          </a:rPr>
                          <m:t>×</m:t>
                        </m:r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，其中有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微软雅黑" panose="020B0503020204020204" pitchFamily="2" charset="-122"/>
                      </a:rPr>
                      <m:t>&gt;</m:t>
                    </m:r>
                    <m:r>
                      <a:rPr lang="en-US" altLang="zh-CN" sz="2800" b="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微软雅黑" panose="020B0503020204020204" pitchFamily="2" charset="-122"/>
                      </a:rPr>
                      <m:t>0</m:t>
                    </m:r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5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15" y="1346200"/>
                <a:ext cx="11088770" cy="1489126"/>
              </a:xfrm>
              <a:prstGeom prst="rect">
                <a:avLst/>
              </a:prstGeom>
              <a:blipFill rotWithShape="0">
                <a:blip r:embed="rId4"/>
                <a:stretch>
                  <a:fillRect r="-1099" b="-409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745" y="4581080"/>
            <a:ext cx="5712610" cy="866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23" y="2780955"/>
            <a:ext cx="10895462" cy="1842508"/>
          </a:xfrm>
          <a:prstGeom prst="rect">
            <a:avLst/>
          </a:prstGeom>
        </p:spPr>
      </p:pic>
      <p:sp>
        <p:nvSpPr>
          <p:cNvPr id="12" name="右箭头 3"/>
          <p:cNvSpPr/>
          <p:nvPr/>
        </p:nvSpPr>
        <p:spPr>
          <a:xfrm>
            <a:off x="5879830" y="3717020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7"/>
              <p:cNvSpPr/>
              <p:nvPr/>
            </p:nvSpPr>
            <p:spPr>
              <a:xfrm>
                <a:off x="551614" y="4437070"/>
                <a:ext cx="11304785" cy="20717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</a:pP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	</a:t>
                </a:r>
                <a:r>
                  <a:rPr lang="en-US" altLang="zh-CN" sz="28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 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其中                                                       。令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  <a:sym typeface="微软雅黑" panose="020B0503020204020204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1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  <a:sym typeface="微软雅黑" panose="020B0503020204020204" pitchFamily="2" charset="-122"/>
                      </a:rPr>
                      <m:t>P</m:t>
                    </m:r>
                    <m:r>
                      <a:rPr lang="en-US" altLang="zh-CN" sz="2800" b="0" i="1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  <a:sym typeface="微软雅黑" panose="020B0503020204020204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𝑋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..</m:t>
                            </m:r>
                          </m:sub>
                        </m:sSub>
                      </m:den>
                    </m:f>
                    <m:r>
                      <a:rPr lang="en-US" altLang="zh-CN" sz="2800" b="0" i="1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  <a:sym typeface="微软雅黑" panose="020B0503020204020204" pitchFamily="2" charset="-122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  <a:sym typeface="微软雅黑" panose="020B0503020204020204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..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。不难看出，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0&lt;</m:t>
                        </m:r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𝑖𝑗</m:t>
                        </m:r>
                      </m:sub>
                    </m:sSub>
                    <m:r>
                      <a:rPr lang="hr-HR" altLang="zh-CN" sz="280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微软雅黑" panose="020B0503020204020204" pitchFamily="2" charset="-122"/>
                      </a:rPr>
                      <m:t>&lt;</m:t>
                    </m:r>
                    <m:r>
                      <a:rPr lang="en-US" altLang="zh-CN" sz="2800" b="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微软雅黑" panose="020B0503020204020204" pitchFamily="2" charset="-122"/>
                      </a:rPr>
                      <m:t>1</m:t>
                    </m:r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，且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sz="2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微软雅黑" panose="020B0503020204020204" pitchFamily="2" charset="-122"/>
                                <a:sym typeface="微软雅黑" panose="020B0503020204020204" pitchFamily="2" charset="-122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zh-CN" altLang="en-US" sz="2800" b="0" i="1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  <a:sym typeface="微软雅黑" panose="020B0503020204020204" pitchFamily="2" charset="-122"/>
                      </a:rPr>
                      <m:t>＝</m:t>
                    </m:r>
                    <m:r>
                      <a:rPr lang="en-US" altLang="zh-CN" sz="2800" b="0" i="1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  <a:sym typeface="微软雅黑" panose="020B0503020204020204" pitchFamily="2" charset="-122"/>
                      </a:rPr>
                      <m:t>1</m:t>
                    </m:r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3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14" y="4437070"/>
                <a:ext cx="11304785" cy="2071786"/>
              </a:xfrm>
              <a:prstGeom prst="rect">
                <a:avLst/>
              </a:prstGeom>
              <a:blipFill rotWithShape="0">
                <a:blip r:embed="rId7"/>
                <a:stretch>
                  <a:fillRect r="-107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5" name="矩形 7"/>
          <p:cNvSpPr/>
          <p:nvPr/>
        </p:nvSpPr>
        <p:spPr>
          <a:xfrm>
            <a:off x="551615" y="1346200"/>
            <a:ext cx="11088770" cy="267765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对数据矩阵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X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做对应分析的具体步骤如下：</a:t>
            </a:r>
            <a:endParaRPr lang="en-US" altLang="zh-CN" sz="2800" dirty="0" smtClean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marL="514350" lvl="0" indent="-514350" algn="just">
              <a:lnSpc>
                <a:spcPct val="150000"/>
              </a:lnSpc>
              <a:buFont typeface="+mj-lt"/>
              <a:buAutoNum type="arabicParenR"/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由数据矩阵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X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，计算规格化的概率矩阵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arenR"/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计算</a:t>
            </a: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过渡矩阵</a:t>
            </a:r>
            <a:r>
              <a:rPr lang="en-US" altLang="zh-CN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marL="514350" lvl="0" indent="-514350" algn="just">
              <a:lnSpc>
                <a:spcPct val="150000"/>
              </a:lnSpc>
              <a:buFont typeface="+mj-lt"/>
              <a:buAutoNum type="arabicParenR"/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进行因子分析：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810" y="2564940"/>
            <a:ext cx="4859415" cy="1008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070" y="2176320"/>
            <a:ext cx="1926364" cy="493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7"/>
              <p:cNvSpPr/>
              <p:nvPr/>
            </p:nvSpPr>
            <p:spPr>
              <a:xfrm>
                <a:off x="1055650" y="4060145"/>
                <a:ext cx="10584735" cy="18692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 </a:t>
                </a:r>
                <a:r>
                  <a:rPr lang="en-US" altLang="zh-CN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R</a:t>
                </a:r>
                <a:r>
                  <a:rPr lang="zh-CN" altLang="en-US" sz="24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型因子分析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：计算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𝑍</m:t>
                    </m:r>
                    <m:r>
                      <a:rPr lang="en-US" altLang="zh-CN" sz="2400" b="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′</m:t>
                    </m:r>
                    <m:r>
                      <a:rPr lang="en-US" altLang="zh-CN" sz="24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𝑍</m:t>
                    </m:r>
                  </m:oMath>
                </a14:m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的特征根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≥…≥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，按照累计百分比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nary>
                      <m:naryPr>
                        <m:chr m:val="∑"/>
                        <m:ctrlPr>
                          <a:rPr lang="is-I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altLang="zh-CN" sz="2400" b="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85%</m:t>
                    </m:r>
                  </m:oMath>
                </a14:m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，取前</a:t>
                </a:r>
                <a:r>
                  <a:rPr lang="en-US" altLang="zh-CN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m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个特征根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  <m:r>
                      <a:rPr lang="en-US" altLang="zh-CN" sz="2400" b="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，并计算相应的单位特征向量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,…,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，得到因子载荷矩阵：</a:t>
                </a:r>
              </a:p>
            </p:txBody>
          </p:sp>
        </mc:Choice>
        <mc:Fallback xmlns="">
          <p:sp>
            <p:nvSpPr>
              <p:cNvPr id="10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50" y="4060145"/>
                <a:ext cx="10584735" cy="1869294"/>
              </a:xfrm>
              <a:prstGeom prst="rect">
                <a:avLst/>
              </a:prstGeom>
              <a:blipFill rotWithShape="0">
                <a:blip r:embed="rId6"/>
                <a:stretch>
                  <a:fillRect l="-864" r="-864" b="-293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7"/>
              <p:cNvSpPr/>
              <p:nvPr/>
            </p:nvSpPr>
            <p:spPr>
              <a:xfrm>
                <a:off x="695625" y="3092731"/>
                <a:ext cx="10584735" cy="1200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 </a:t>
                </a:r>
                <a:r>
                  <a:rPr lang="en-US" altLang="zh-CN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Q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型</a:t>
                </a:r>
                <a:r>
                  <a:rPr lang="zh-CN" altLang="en-US" sz="24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因子分析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：由上述求得的特征根，计算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𝑍𝑍</m:t>
                    </m:r>
                    <m:r>
                      <a:rPr lang="en-US" altLang="zh-CN" sz="24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’</m:t>
                    </m:r>
                  </m:oMath>
                </a14:m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所对应的单位特征向量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𝑍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，得到因子载荷矩阵：</a:t>
                </a:r>
              </a:p>
            </p:txBody>
          </p:sp>
        </mc:Choice>
        <mc:Fallback xmlns="">
          <p:sp>
            <p:nvSpPr>
              <p:cNvPr id="10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25" y="3092731"/>
                <a:ext cx="1058473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749" r="-922" b="-558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7"/>
              <p:cNvSpPr/>
              <p:nvPr/>
            </p:nvSpPr>
            <p:spPr>
              <a:xfrm>
                <a:off x="551615" y="1346200"/>
                <a:ext cx="11088770" cy="461664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marL="514350" lvl="0" indent="-514350" algn="just">
                  <a:lnSpc>
                    <a:spcPct val="150000"/>
                  </a:lnSpc>
                  <a:buFont typeface="+mj-lt"/>
                  <a:buAutoNum type="arabicParenR" startAt="4"/>
                </a:pP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作变量点图和样本点图。</a:t>
                </a:r>
              </a:p>
              <a:p>
                <a:pPr lvl="0" algn="just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	 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分析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  <a:sym typeface="微软雅黑" panose="020B0503020204020204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上</a:t>
                </a:r>
                <a:r>
                  <a:rPr lang="zh-CN" altLang="en-US" sz="24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的变量之间的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关系；分析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4"/>
                        </a:solidFill>
                        <a:latin typeface="Cambria Math" charset="0"/>
                        <a:ea typeface="微软雅黑" panose="020B0503020204020204" pitchFamily="2" charset="-122"/>
                        <a:sym typeface="微软雅黑" panose="020B0503020204020204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微软雅黑" panose="020B0503020204020204" pitchFamily="2" charset="-122"/>
                            <a:sym typeface="微软雅黑" panose="020B0503020204020204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上的样品之间的关系；同时可综合分析变量和样品之间的关系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。</a:t>
                </a:r>
              </a:p>
              <a:p>
                <a:pPr lvl="0" algn="just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	上述对应分析的推导主要是针对定量数据进行的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。</a:t>
                </a:r>
                <a:r>
                  <a:rPr lang="zh-CN" altLang="en-US" sz="24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对定性数据，以往在分析时只是通过列联表来表现它们之间的关系，通过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𝜒</m:t>
                    </m:r>
                  </m:oMath>
                </a14:m>
                <a:r>
                  <a:rPr lang="en-US" altLang="zh-CN" sz="2400" baseline="300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2</a:t>
                </a:r>
                <a:r>
                  <a:rPr lang="zh-CN" altLang="en-US" sz="24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检验来分析它们之间的关系</a:t>
                </a:r>
                <a:r>
                  <a:rPr lang="zh-CN" altLang="en-US" sz="24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。对应</a:t>
                </a:r>
                <a:r>
                  <a:rPr lang="zh-CN" altLang="en-US" sz="24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分析是一种通过变量变换的方法对数据进行因子分析，变换后的过渡矩阵与数据的单位和尺度已无多大关系，所以对定性数据也可以按上述方法进行对应分析。 </a:t>
                </a:r>
                <a:endParaRPr lang="zh-CN" altLang="en-US" sz="2400" dirty="0">
                  <a:solidFill>
                    <a:schemeClr val="accent4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endParaRPr>
              </a:p>
            </p:txBody>
          </p:sp>
        </mc:Choice>
        <mc:Fallback xmlns="">
          <p:sp>
            <p:nvSpPr>
              <p:cNvPr id="15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15" y="1346200"/>
                <a:ext cx="11088770" cy="4616648"/>
              </a:xfrm>
              <a:prstGeom prst="rect">
                <a:avLst/>
              </a:prstGeom>
              <a:blipFill rotWithShape="0">
                <a:blip r:embed="rId4"/>
                <a:stretch>
                  <a:fillRect l="-1264" r="-3626" b="-79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</a:t>
            </a:r>
            <a:r>
              <a:rPr lang="en-US" altLang="zh-CN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5" name="矩形 7"/>
          <p:cNvSpPr/>
          <p:nvPr/>
        </p:nvSpPr>
        <p:spPr>
          <a:xfrm>
            <a:off x="1559685" y="1360966"/>
            <a:ext cx="9522996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对应分析函数</a:t>
            </a:r>
            <a:r>
              <a:rPr lang="en-US" altLang="zh-CN" sz="2800" dirty="0" err="1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corresp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()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的用法</a:t>
            </a:r>
            <a:endParaRPr lang="en-US" altLang="zh-CN" sz="2800" dirty="0" smtClean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矩形 6"/>
          <p:cNvSpPr/>
          <p:nvPr/>
        </p:nvSpPr>
        <p:spPr>
          <a:xfrm>
            <a:off x="2063720" y="2179851"/>
            <a:ext cx="7330658" cy="193899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corresp</a:t>
            </a: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(</a:t>
            </a:r>
            <a:r>
              <a:rPr lang="en-US" altLang="zh-CN" sz="2000" dirty="0" err="1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x,nf</a:t>
            </a: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=1,</a:t>
            </a:r>
            <a:r>
              <a:rPr lang="is-IS" altLang="zh-CN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…</a:t>
            </a: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x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表示进行对应分析的数据矩阵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nf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表示计算因子的个数	</a:t>
            </a:r>
          </a:p>
        </p:txBody>
      </p:sp>
      <p:sp>
        <p:nvSpPr>
          <p:cNvPr id="12" name="矩形 7"/>
          <p:cNvSpPr/>
          <p:nvPr/>
        </p:nvSpPr>
        <p:spPr>
          <a:xfrm>
            <a:off x="1559685" y="4060145"/>
            <a:ext cx="9522996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下面是对例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10-1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数据所做的对应分析的结果：</a:t>
            </a:r>
          </a:p>
          <a:p>
            <a:pPr marL="971550" lvl="1" indent="-514350" algn="just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进行对应分析。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  </a:t>
            </a: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</a:t>
            </a:r>
            <a:r>
              <a:rPr lang="en-US" altLang="zh-CN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0" name="矩形 6"/>
          <p:cNvSpPr/>
          <p:nvPr/>
        </p:nvSpPr>
        <p:spPr>
          <a:xfrm>
            <a:off x="1560092" y="2372568"/>
            <a:ext cx="5183953" cy="101566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l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ibrary(MASS)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     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#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加载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MASS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包</a:t>
            </a:r>
            <a:endParaRPr lang="en-US" altLang="zh-CN" sz="2000" dirty="0" smtClean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ca1=</a:t>
            </a:r>
            <a:r>
              <a:rPr lang="en-US" altLang="zh-CN" sz="2000" dirty="0" err="1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corresp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(</a:t>
            </a:r>
            <a:r>
              <a:rPr lang="en-US" altLang="zh-CN" sz="2000" dirty="0" err="1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X,nf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=2) #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对应分析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2" name="矩形 7"/>
          <p:cNvSpPr/>
          <p:nvPr/>
        </p:nvSpPr>
        <p:spPr>
          <a:xfrm>
            <a:off x="1559685" y="1251950"/>
            <a:ext cx="5112356" cy="1024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下面是对例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10-1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数据所做的对应分析的结果：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arenR"/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进行对应分析。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  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3" name="矩形 7"/>
          <p:cNvSpPr/>
          <p:nvPr/>
        </p:nvSpPr>
        <p:spPr>
          <a:xfrm>
            <a:off x="1559685" y="3717020"/>
            <a:ext cx="5400375" cy="553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buFont typeface="+mj-lt"/>
              <a:buAutoNum type="arabicParenR" startAt="2"/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计算行和列得分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6" name="矩形 6"/>
          <p:cNvSpPr/>
          <p:nvPr/>
        </p:nvSpPr>
        <p:spPr>
          <a:xfrm>
            <a:off x="1559686" y="4501482"/>
            <a:ext cx="5184360" cy="55399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ca1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   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 # 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对应分析结果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9" name="直接连接符 10"/>
          <p:cNvSpPr/>
          <p:nvPr/>
        </p:nvSpPr>
        <p:spPr>
          <a:xfrm>
            <a:off x="7059132" y="1287978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7"/>
          <p:cNvSpPr/>
          <p:nvPr/>
        </p:nvSpPr>
        <p:spPr>
          <a:xfrm>
            <a:off x="7248080" y="1218887"/>
            <a:ext cx="4392305" cy="553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对应分析输出结果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</a:t>
            </a:r>
            <a:r>
              <a:rPr lang="en-US" altLang="zh-CN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0" name="矩形 6"/>
          <p:cNvSpPr/>
          <p:nvPr/>
        </p:nvSpPr>
        <p:spPr>
          <a:xfrm>
            <a:off x="1559685" y="2060905"/>
            <a:ext cx="9761958" cy="101566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b</a:t>
            </a:r>
            <a:r>
              <a:rPr lang="en-US" altLang="zh-CN" sz="2000" dirty="0" err="1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iplot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(ca1)   #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双坐标轴图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abline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(v=0,h=0,lty=3)   #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添加轴线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2" name="矩形 7"/>
          <p:cNvSpPr/>
          <p:nvPr/>
        </p:nvSpPr>
        <p:spPr>
          <a:xfrm>
            <a:off x="1559684" y="1362897"/>
            <a:ext cx="9762365" cy="553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buFont typeface="+mj-lt"/>
              <a:buAutoNum type="arabicParenR" startAt="3"/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根据上述数据作对应图。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Box 28"/>
          <p:cNvSpPr/>
          <p:nvPr/>
        </p:nvSpPr>
        <p:spPr>
          <a:xfrm>
            <a:off x="153035" y="179070"/>
            <a:ext cx="5095240" cy="6134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3200" b="1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多元统计分析及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语言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建模</a:t>
            </a:r>
          </a:p>
        </p:txBody>
      </p:sp>
      <p:sp>
        <p:nvSpPr>
          <p:cNvPr id="2" name="直接连接符 29"/>
          <p:cNvSpPr/>
          <p:nvPr/>
        </p:nvSpPr>
        <p:spPr>
          <a:xfrm flipV="1">
            <a:off x="68263" y="948055"/>
            <a:ext cx="12045600" cy="9525"/>
          </a:xfrm>
          <a:prstGeom prst="line">
            <a:avLst/>
          </a:prstGeom>
          <a:ln w="136525" cap="sq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3810"/>
            <a:ext cx="838835" cy="854710"/>
          </a:xfrm>
          <a:prstGeom prst="rect">
            <a:avLst/>
          </a:prstGeom>
        </p:spPr>
      </p:pic>
      <p:sp>
        <p:nvSpPr>
          <p:cNvPr id="9" name="TextBox 27"/>
          <p:cNvSpPr/>
          <p:nvPr/>
        </p:nvSpPr>
        <p:spPr>
          <a:xfrm>
            <a:off x="5635625" y="193675"/>
            <a:ext cx="545020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第</a:t>
            </a:r>
            <a:r>
              <a:rPr lang="en-US" altLang="zh-CN" sz="2800" b="1" dirty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章</a:t>
            </a:r>
            <a:r>
              <a:rPr lang="en-US" altLang="zh-CN" sz="2800" b="1" dirty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</a:t>
            </a: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对应分析及</a:t>
            </a:r>
            <a:r>
              <a:rPr lang="en-US" altLang="zh-CN" sz="2800" b="1" dirty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  <a:endParaRPr lang="zh-CN" altLang="en-US" sz="2800" b="1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104130" y="370840"/>
            <a:ext cx="504190" cy="16700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</a:t>
            </a:r>
            <a:r>
              <a:rPr lang="en-US" altLang="zh-CN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矩形 7"/>
          <p:cNvSpPr/>
          <p:nvPr/>
        </p:nvSpPr>
        <p:spPr>
          <a:xfrm>
            <a:off x="1559685" y="1362897"/>
            <a:ext cx="9762364" cy="517064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buFont typeface="+mj-lt"/>
              <a:buAutoNum type="arabicParenR" startAt="4"/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对应图分析。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根据上图可以将样本点变量分为三组：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    第一组，变量： 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&lt;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万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	      样品：有些不满、很不满意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    第二组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，变量： 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万 － 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万、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万 － 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5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万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	      样品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：比较满意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   第三组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，变量： </a:t>
            </a: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5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万 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－ 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万、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&gt; 10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万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	      样品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：很满意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在图形中，相似的类会聚在一起，因而根据两种定性变量（收入与职业满意度）之间的距离，就可以得出两个变量的哪些类相似，从而进行分类。</a:t>
            </a:r>
          </a:p>
          <a:p>
            <a:pPr lvl="0"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	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</a:t>
            </a:r>
            <a:r>
              <a:rPr lang="en-US" altLang="zh-CN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0" name="矩形 7"/>
          <p:cNvSpPr/>
          <p:nvPr/>
        </p:nvSpPr>
        <p:spPr>
          <a:xfrm>
            <a:off x="1550134" y="1346200"/>
            <a:ext cx="9522996" cy="240065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【例 </a:t>
            </a:r>
            <a:r>
              <a:rPr lang="en-US" altLang="zh-CN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-</a:t>
            </a:r>
            <a:r>
              <a:rPr lang="en-US" altLang="zh-CN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】对我国</a:t>
            </a:r>
            <a:r>
              <a:rPr lang="en-US" altLang="zh-CN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31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个省、市、自治区按个钟精机类型资产占总资产比重</a:t>
            </a:r>
            <a:r>
              <a:rPr lang="en-US" altLang="zh-CN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(%)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，利用</a:t>
            </a:r>
            <a:r>
              <a:rPr lang="en-US" altLang="zh-CN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1997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年数据作对应分析。本例共考虑</a:t>
            </a:r>
            <a:r>
              <a:rPr lang="en-US" altLang="zh-CN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6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个变量，分别是国有资产／总资产、港澳台经济／总资产，数据见下表。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728" y="3284991"/>
            <a:ext cx="9003598" cy="257102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</a:t>
            </a:r>
            <a:r>
              <a:rPr lang="en-US" altLang="zh-CN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6"/>
              <p:cNvSpPr/>
              <p:nvPr/>
            </p:nvSpPr>
            <p:spPr>
              <a:xfrm>
                <a:off x="1559685" y="2060905"/>
                <a:ext cx="4896340" cy="92333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#</a:t>
                </a:r>
                <a:r>
                  <a:rPr lang="zh-CN" altLang="en-US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在</a:t>
                </a:r>
                <a:r>
                  <a:rPr lang="en-US" altLang="zh-CN" dirty="0" err="1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mvstats.xls</a:t>
                </a:r>
                <a:r>
                  <a:rPr lang="en-US" altLang="zh-CN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: d10.2</a:t>
                </a:r>
                <a:r>
                  <a:rPr lang="zh-CN" altLang="en-US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选取</a:t>
                </a:r>
                <a:r>
                  <a:rPr lang="en-US" altLang="zh-CN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A1:G32</a:t>
                </a:r>
                <a:r>
                  <a:rPr lang="zh-CN" altLang="en-US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区域，拷贝</a:t>
                </a:r>
                <a:endParaRPr lang="en-US" altLang="zh-CN" dirty="0" smtClean="0">
                  <a:solidFill>
                    <a:schemeClr val="accent4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solidFill>
                            <a:schemeClr val="accent4"/>
                          </a:solidFill>
                          <a:latin typeface="Cambria Math" charset="0"/>
                          <a:ea typeface="微软雅黑" panose="020B0503020204020204" pitchFamily="2" charset="-122"/>
                        </a:rPr>
                        <m:t>𝐗</m:t>
                      </m:r>
                      <m:r>
                        <a:rPr lang="en-US" altLang="zh-CN" b="1" i="0" dirty="0" smtClean="0">
                          <a:solidFill>
                            <a:schemeClr val="accent4"/>
                          </a:solidFill>
                          <a:latin typeface="Cambria Math" charset="0"/>
                          <a:ea typeface="微软雅黑" panose="020B0503020204020204" pitchFamily="2" charset="-122"/>
                        </a:rPr>
                        <m:t>=</m:t>
                      </m:r>
                      <m:r>
                        <a:rPr lang="en-US" altLang="zh-CN" b="1" i="0" dirty="0" err="1" smtClean="0">
                          <a:solidFill>
                            <a:schemeClr val="accent4"/>
                          </a:solidFill>
                          <a:latin typeface="Cambria Math" charset="0"/>
                          <a:ea typeface="微软雅黑" panose="020B0503020204020204" pitchFamily="2" charset="-122"/>
                        </a:rPr>
                        <m:t>𝐫𝐞𝐚𝐝</m:t>
                      </m:r>
                      <m:r>
                        <a:rPr lang="en-US" altLang="zh-CN" b="1" i="0" dirty="0" err="1" smtClean="0">
                          <a:solidFill>
                            <a:schemeClr val="accent4"/>
                          </a:solidFill>
                          <a:latin typeface="Cambria Math" charset="0"/>
                          <a:ea typeface="微软雅黑" panose="020B0503020204020204" pitchFamily="2" charset="-122"/>
                        </a:rPr>
                        <m:t>.</m:t>
                      </m:r>
                      <m:r>
                        <a:rPr lang="en-US" altLang="zh-CN" b="1" i="0" dirty="0" err="1" smtClean="0">
                          <a:solidFill>
                            <a:schemeClr val="accent4"/>
                          </a:solidFill>
                          <a:latin typeface="Cambria Math" charset="0"/>
                          <a:ea typeface="微软雅黑" panose="020B0503020204020204" pitchFamily="2" charset="-122"/>
                        </a:rPr>
                        <m:t>𝐭𝐚𝐛𝐥𝐞</m:t>
                      </m:r>
                      <m:d>
                        <m:dPr>
                          <m:ctrlPr>
                            <a:rPr lang="en-US" altLang="zh-CN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anose="020B0503020204020204" pitchFamily="2" charset="-122"/>
                            </a:rPr>
                          </m:ctrlPr>
                        </m:dPr>
                        <m:e>
                          <m:r>
                            <a:rPr lang="en-US" altLang="zh-CN" b="1" i="0" dirty="0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微软雅黑" panose="020B0503020204020204" pitchFamily="2" charset="-122"/>
                            </a:rPr>
                            <m:t>′</m:t>
                          </m:r>
                          <m:r>
                            <a:rPr lang="en-US" altLang="zh-CN" b="1" i="0" dirty="0" err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微软雅黑" panose="020B0503020204020204" pitchFamily="2" charset="-122"/>
                            </a:rPr>
                            <m:t>𝐜𝐥𝐢𝐩𝐛𝐨𝐚𝐫</m:t>
                          </m:r>
                          <m:sSup>
                            <m:sSupPr>
                              <m:ctrlPr>
                                <a:rPr lang="en-US" altLang="zh-CN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 i="0" dirty="0" err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  <a:ea typeface="微软雅黑" panose="020B0503020204020204" pitchFamily="2" charset="-122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en-US" altLang="zh-CN" b="1" i="0" dirty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  <a:ea typeface="微软雅黑" panose="020B0503020204020204" pitchFamily="2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1" i="0" dirty="0" err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微软雅黑" panose="020B0503020204020204" pitchFamily="2" charset="-122"/>
                            </a:rPr>
                            <m:t>,</m:t>
                          </m:r>
                          <m:r>
                            <a:rPr lang="en-US" altLang="zh-CN" b="1" i="0" dirty="0" err="1">
                              <a:solidFill>
                                <a:schemeClr val="accent4"/>
                              </a:solidFill>
                              <a:latin typeface="Cambria Math" charset="0"/>
                              <a:ea typeface="微软雅黑" panose="020B0503020204020204" pitchFamily="2" charset="-122"/>
                            </a:rPr>
                            <m:t>𝐡𝐞𝐚𝐝𝐞𝐫</m:t>
                          </m:r>
                          <m:r>
                            <a:rPr lang="en-US" altLang="zh-CN" b="1" i="0" dirty="0">
                              <a:solidFill>
                                <a:schemeClr val="accent4"/>
                              </a:solidFill>
                              <a:latin typeface="Cambria Math" charset="0"/>
                              <a:ea typeface="微软雅黑" panose="020B0503020204020204" pitchFamily="2" charset="-122"/>
                            </a:rPr>
                            <m:t>=</m:t>
                          </m:r>
                          <m:r>
                            <a:rPr lang="en-US" altLang="zh-CN" b="1" i="0" dirty="0">
                              <a:solidFill>
                                <a:schemeClr val="accent4"/>
                              </a:solidFill>
                              <a:latin typeface="Cambria Math" charset="0"/>
                              <a:ea typeface="微软雅黑" panose="020B0503020204020204" pitchFamily="2" charset="-122"/>
                            </a:rPr>
                            <m:t>𝐓</m:t>
                          </m:r>
                        </m:e>
                      </m:d>
                      <m:r>
                        <a:rPr lang="zh-CN" altLang="en-US" b="0" i="1" dirty="0" smtClean="0">
                          <a:solidFill>
                            <a:schemeClr val="accent4"/>
                          </a:solidFill>
                          <a:latin typeface="Cambria Math" charset="0"/>
                          <a:ea typeface="微软雅黑" panose="020B0503020204020204" pitchFamily="2" charset="-122"/>
                        </a:rPr>
                        <m:t>      </m:t>
                      </m:r>
                    </m:oMath>
                  </m:oMathPara>
                </a14:m>
                <a:endParaRPr lang="zh-CN" altLang="en-US" dirty="0">
                  <a:solidFill>
                    <a:schemeClr val="accent4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endParaRPr>
              </a:p>
            </p:txBody>
          </p:sp>
        </mc:Choice>
        <mc:Fallback xmlns="">
          <p:sp>
            <p:nvSpPr>
              <p:cNvPr id="10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85" y="2060905"/>
                <a:ext cx="489634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994" r="-1739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矩形 7"/>
          <p:cNvSpPr/>
          <p:nvPr/>
        </p:nvSpPr>
        <p:spPr>
          <a:xfrm>
            <a:off x="1559684" y="1362897"/>
            <a:ext cx="9762365" cy="553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buFont typeface="+mj-lt"/>
              <a:buAutoNum type="arabicParenR"/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读数据。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3" name="矩形 7"/>
          <p:cNvSpPr/>
          <p:nvPr/>
        </p:nvSpPr>
        <p:spPr>
          <a:xfrm>
            <a:off x="1559685" y="3451042"/>
            <a:ext cx="9762365" cy="553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buFont typeface="+mj-lt"/>
              <a:buAutoNum type="arabicParenR" startAt="2"/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计算行和列得分。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4" name="矩形 6"/>
          <p:cNvSpPr/>
          <p:nvPr/>
        </p:nvSpPr>
        <p:spPr>
          <a:xfrm>
            <a:off x="1559685" y="3997447"/>
            <a:ext cx="4896340" cy="101566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a2 = </a:t>
            </a:r>
            <a:r>
              <a:rPr lang="en-US" altLang="zh-CN" sz="2000" dirty="0" err="1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corresp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(</a:t>
            </a:r>
            <a:r>
              <a:rPr lang="en-US" altLang="zh-CN" sz="2000" dirty="0" err="1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X,nf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=2)  #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对应分析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ca2 #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对应分析结果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09" y="1740399"/>
            <a:ext cx="3276389" cy="4908835"/>
          </a:xfrm>
          <a:prstGeom prst="rect">
            <a:avLst/>
          </a:prstGeom>
        </p:spPr>
      </p:pic>
      <p:sp>
        <p:nvSpPr>
          <p:cNvPr id="15" name="直接连接符 10"/>
          <p:cNvSpPr/>
          <p:nvPr/>
        </p:nvSpPr>
        <p:spPr>
          <a:xfrm>
            <a:off x="7059132" y="1287978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矩形 7"/>
          <p:cNvSpPr/>
          <p:nvPr/>
        </p:nvSpPr>
        <p:spPr>
          <a:xfrm>
            <a:off x="7248080" y="1218887"/>
            <a:ext cx="4392305" cy="553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对应分析输出结果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</a:t>
            </a:r>
            <a:r>
              <a:rPr lang="en-US" altLang="zh-CN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0" name="矩形 6"/>
          <p:cNvSpPr/>
          <p:nvPr/>
        </p:nvSpPr>
        <p:spPr>
          <a:xfrm>
            <a:off x="1559685" y="2269327"/>
            <a:ext cx="4608320" cy="101566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biplot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(ca2)   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               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#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双坐标轴图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abline</a:t>
            </a:r>
            <a:r>
              <a:rPr lang="en-US" altLang="zh-CN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(v=0,h=0,lty=3) #</a:t>
            </a: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添加轴线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2" name="矩形 7"/>
          <p:cNvSpPr/>
          <p:nvPr/>
        </p:nvSpPr>
        <p:spPr>
          <a:xfrm>
            <a:off x="1559684" y="1571319"/>
            <a:ext cx="9762365" cy="553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buFont typeface="+mj-lt"/>
              <a:buAutoNum type="arabicParenR" startAt="3"/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做对应分析图。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</a:t>
            </a:r>
            <a:r>
              <a:rPr lang="en-US" altLang="zh-CN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矩形 7"/>
          <p:cNvSpPr/>
          <p:nvPr/>
        </p:nvSpPr>
        <p:spPr>
          <a:xfrm>
            <a:off x="1559685" y="1362897"/>
            <a:ext cx="9762364" cy="51244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buFont typeface="+mj-lt"/>
              <a:buAutoNum type="arabicParenR" startAt="4"/>
            </a:pPr>
            <a:r>
              <a:rPr lang="zh-CN" altLang="en-US" sz="2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对应分析。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根据上图可以将样本点变量分为五类：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第一类</a:t>
            </a:r>
            <a:r>
              <a:rPr lang="en-US" altLang="zh-CN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,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变量： 港澳台经济</a:t>
            </a:r>
            <a:r>
              <a:rPr lang="en-US" altLang="zh-CN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/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总资产；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         样品：广东、福建。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第二类</a:t>
            </a:r>
            <a:r>
              <a:rPr lang="en-US" altLang="zh-CN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,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变量：外商投资经济</a:t>
            </a:r>
            <a:r>
              <a:rPr lang="en-US" altLang="zh-CN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/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总资产、联营经济</a:t>
            </a:r>
            <a:r>
              <a:rPr lang="en-US" altLang="zh-CN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/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总资产；</a:t>
            </a:r>
            <a:endParaRPr lang="zh-CN" altLang="en-US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	     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样品：北京、田径、上海、海南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第三类</a:t>
            </a:r>
            <a:r>
              <a:rPr lang="en-US" altLang="zh-CN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,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变量</a:t>
            </a:r>
            <a:r>
              <a:rPr lang="zh-CN" altLang="en-US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： 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集体经济</a:t>
            </a:r>
            <a:r>
              <a:rPr lang="en-US" altLang="zh-CN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/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总资产</a:t>
            </a:r>
            <a:r>
              <a:rPr lang="zh-CN" altLang="en-US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；</a:t>
            </a:r>
            <a:endParaRPr lang="en-US" altLang="zh-CN" dirty="0" smtClean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	     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样品：浙江、江苏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第四类</a:t>
            </a:r>
            <a:r>
              <a:rPr lang="en-US" altLang="zh-CN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,</a:t>
            </a:r>
            <a:r>
              <a:rPr lang="zh-CN" altLang="en-US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变量： 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股份制经济</a:t>
            </a:r>
            <a:r>
              <a:rPr lang="en-US" altLang="zh-CN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/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总资产</a:t>
            </a:r>
            <a:r>
              <a:rPr lang="en-US" altLang="zh-CN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;</a:t>
            </a:r>
            <a:endParaRPr lang="en-US" altLang="zh-CN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	     样品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：安徽、山东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第五类</a:t>
            </a:r>
            <a:r>
              <a:rPr lang="en-US" altLang="zh-CN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,</a:t>
            </a:r>
            <a:r>
              <a:rPr lang="zh-CN" altLang="en-US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变量： 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国有经济</a:t>
            </a:r>
            <a:r>
              <a:rPr lang="en-US" altLang="zh-CN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/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总资产；</a:t>
            </a:r>
            <a:endParaRPr lang="en-US" altLang="zh-CN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	     样品</a:t>
            </a:r>
            <a:r>
              <a:rPr lang="zh-CN" altLang="en-US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：其他省份。</a:t>
            </a:r>
            <a:endParaRPr lang="zh-CN" altLang="en-US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对应分析的计算步骤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</a:t>
            </a:r>
            <a:r>
              <a:rPr lang="en-US" altLang="zh-CN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矩形 7"/>
          <p:cNvSpPr/>
          <p:nvPr/>
        </p:nvSpPr>
        <p:spPr>
          <a:xfrm>
            <a:off x="1487680" y="1506171"/>
            <a:ext cx="9762364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结合</a:t>
            </a:r>
            <a:r>
              <a:rPr lang="en-US" altLang="zh-CN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1997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年我国各地经济发展的实际情况，这样划分还是比较合理的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9685" y="2204179"/>
            <a:ext cx="972067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第一类中，样品为广东、福建，这两个省份地处港澳台地区，港澳台华侨较多，所以港澳台经济占主导。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第二类中，样品为北京、天津、上海、海南，这些为直辖市或经济特区，所以以外商投资经济和联营经济为主。	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第三类中，样品为浙江、江苏，是集体经济的大省。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第四类中，样品为安徽、山东，是股份经济搞得较好的省份。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第五类为其他省份，这些省份由于传统因素的影响还是以国有经济为主。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532837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4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对应分析应注意几个问题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5" name="矩形 7"/>
          <p:cNvSpPr/>
          <p:nvPr/>
        </p:nvSpPr>
        <p:spPr>
          <a:xfrm>
            <a:off x="1422302" y="1346200"/>
            <a:ext cx="9650827" cy="73866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进行对应分析时还需要注意以下几个问题：</a:t>
            </a:r>
          </a:p>
        </p:txBody>
      </p:sp>
      <p:sp>
        <p:nvSpPr>
          <p:cNvPr id="11" name="矩形 7"/>
          <p:cNvSpPr/>
          <p:nvPr/>
        </p:nvSpPr>
        <p:spPr>
          <a:xfrm>
            <a:off x="1516137" y="2084864"/>
            <a:ext cx="10268258" cy="448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（</a:t>
            </a:r>
            <a:r>
              <a:rPr lang="en-US" altLang="zh-CN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）不能用于相关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关系的假设检验</a:t>
            </a:r>
            <a:r>
              <a:rPr lang="zh-CN" altLang="en-US" sz="24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。对应分析只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能说明两个变量之间的联系，而不能说明这两个变量存在的关系是否显著。只是用来揭示这两个变量内部类别之间的关系。 </a:t>
            </a:r>
            <a:endParaRPr lang="zh-CN" altLang="en-US" sz="2400" dirty="0" smtClean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2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）维度由研究者根据变量所含的最小类别数决定，但由于维度取舍不同其所包含的信息量也有所不同，一般来讲如果各变量所包含的类别较少，则在两个维度进行对应分析时损失的信息量最少。 </a:t>
            </a:r>
          </a:p>
          <a:p>
            <a:pPr lvl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3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）对极端值敏感性研究。 </a:t>
            </a:r>
            <a:endParaRPr lang="zh-CN" altLang="en-US" sz="2400" dirty="0" smtClean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4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）研究对象要有可比性。 </a:t>
            </a:r>
          </a:p>
        </p:txBody>
      </p:sp>
      <p:sp>
        <p:nvSpPr>
          <p:cNvPr id="12" name="TextBox 1"/>
          <p:cNvSpPr/>
          <p:nvPr/>
        </p:nvSpPr>
        <p:spPr>
          <a:xfrm flipH="1">
            <a:off x="262987" y="1897568"/>
            <a:ext cx="800100" cy="40318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几个应注意的问题</a:t>
            </a: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3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532837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4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对应分析应注意几个问题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1" name="矩形 7"/>
          <p:cNvSpPr/>
          <p:nvPr/>
        </p:nvSpPr>
        <p:spPr>
          <a:xfrm>
            <a:off x="1516137" y="1412860"/>
            <a:ext cx="10124248" cy="448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5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）变量的类别应涵盖所有可能出现的情况。 </a:t>
            </a:r>
            <a:endParaRPr lang="zh-CN" altLang="en-US" sz="2400" dirty="0" smtClean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6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）对应分析的基础是交叉汇总表（即列联表），也表示行、列的对应关系。 </a:t>
            </a:r>
            <a:endParaRPr lang="zh-CN" altLang="en-US" sz="2400" dirty="0" smtClean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7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）对应分析、因子分析或主成分分析虽然都是多变量统计分析，但对应分析的目的与因子分析或主成分分析的目的是完全不同的。前者是通过图形直观的表现变量所含类别间的关系，后者则是为了降维。 </a:t>
            </a:r>
            <a:endParaRPr lang="zh-CN" altLang="en-US" sz="2400" dirty="0" smtClean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8</a:t>
            </a:r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）在解释图形变量类别间关系时，要注意所选择的数据标准化方式，不同的标准化方式会导致类别在图形上的不同分布。</a:t>
            </a:r>
          </a:p>
        </p:txBody>
      </p:sp>
      <p:sp>
        <p:nvSpPr>
          <p:cNvPr id="12" name="TextBox 1"/>
          <p:cNvSpPr/>
          <p:nvPr/>
        </p:nvSpPr>
        <p:spPr>
          <a:xfrm flipH="1">
            <a:off x="262987" y="1897568"/>
            <a:ext cx="800100" cy="40318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几个应注意的问题</a:t>
            </a: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3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TextBox 1"/>
          <p:cNvSpPr/>
          <p:nvPr/>
        </p:nvSpPr>
        <p:spPr>
          <a:xfrm flipH="1">
            <a:off x="314643" y="2374265"/>
            <a:ext cx="800100" cy="25641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内容与要求</a:t>
            </a:r>
          </a:p>
        </p:txBody>
      </p:sp>
      <p:grpSp>
        <p:nvGrpSpPr>
          <p:cNvPr id="8201" name="组合 5"/>
          <p:cNvGrpSpPr/>
          <p:nvPr/>
        </p:nvGrpSpPr>
        <p:grpSpPr>
          <a:xfrm>
            <a:off x="3709988" y="1989138"/>
            <a:ext cx="4662487" cy="2650363"/>
            <a:chOff x="0" y="0"/>
            <a:chExt cx="4662264" cy="2650025"/>
          </a:xfrm>
        </p:grpSpPr>
        <p:sp>
          <p:nvSpPr>
            <p:cNvPr id="8202" name="矩形 2"/>
            <p:cNvSpPr/>
            <p:nvPr/>
          </p:nvSpPr>
          <p:spPr>
            <a:xfrm>
              <a:off x="0" y="0"/>
              <a:ext cx="4572000" cy="41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342900" lvl="0" indent="-342900">
                <a:lnSpc>
                  <a:spcPct val="100000"/>
                </a:lnSpc>
              </a:pPr>
              <a:endParaRPr sz="2000">
                <a:solidFill>
                  <a:srgbClr val="66666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8203" name="矩形 3"/>
            <p:cNvSpPr/>
            <p:nvPr/>
          </p:nvSpPr>
          <p:spPr>
            <a:xfrm>
              <a:off x="90264" y="978495"/>
              <a:ext cx="4572000" cy="41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342900" lvl="0" indent="-342900" algn="just">
                <a:lnSpc>
                  <a:spcPct val="100000"/>
                </a:lnSpc>
              </a:pPr>
              <a:endParaRPr sz="2000">
                <a:solidFill>
                  <a:srgbClr val="66666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8204" name="矩形 4"/>
            <p:cNvSpPr/>
            <p:nvPr/>
          </p:nvSpPr>
          <p:spPr>
            <a:xfrm>
              <a:off x="72008" y="2232248"/>
              <a:ext cx="4572000" cy="41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just">
                <a:lnSpc>
                  <a:spcPct val="100000"/>
                </a:lnSpc>
              </a:pPr>
              <a:endParaRPr sz="2000">
                <a:solidFill>
                  <a:srgbClr val="66666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2" name="直接连接符 29"/>
          <p:cNvSpPr/>
          <p:nvPr/>
        </p:nvSpPr>
        <p:spPr>
          <a:xfrm flipV="1">
            <a:off x="68263" y="948055"/>
            <a:ext cx="12045600" cy="9525"/>
          </a:xfrm>
          <a:prstGeom prst="line">
            <a:avLst/>
          </a:prstGeom>
          <a:ln w="136525" cap="sq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1537970" y="1261745"/>
            <a:ext cx="9832340" cy="2031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内容：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sz="2800" dirty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     </a:t>
            </a:r>
            <a:r>
              <a:rPr lang="zh-CN" altLang="en-US" sz="2800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对应分析的目的和基本思想；对应分析方法的基本分析步骤；</a:t>
            </a:r>
            <a:r>
              <a:rPr lang="en-US" altLang="zh-CN" sz="2800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2800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型和</a:t>
            </a:r>
            <a:r>
              <a:rPr lang="en-US" altLang="zh-CN" sz="2800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Q</a:t>
            </a:r>
            <a:r>
              <a:rPr lang="zh-CN" altLang="en-US" sz="2800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型因子分析在对应分析中的应用。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" name="矩形 7"/>
          <p:cNvSpPr/>
          <p:nvPr/>
        </p:nvSpPr>
        <p:spPr>
          <a:xfrm>
            <a:off x="1550134" y="3425651"/>
            <a:ext cx="9522996" cy="267765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要求：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      要求学生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了解对应分析的目的，了解对应分析解决社会科学中 实际问题的基本思路，掌握对应分析方法的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语言使用。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TextBox 28"/>
          <p:cNvSpPr/>
          <p:nvPr/>
        </p:nvSpPr>
        <p:spPr>
          <a:xfrm>
            <a:off x="153035" y="179070"/>
            <a:ext cx="5095240" cy="6134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3200" b="1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多元统计分析及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语言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建模</a:t>
            </a:r>
          </a:p>
        </p:txBody>
      </p:sp>
      <p:sp>
        <p:nvSpPr>
          <p:cNvPr id="9" name="TextBox 27"/>
          <p:cNvSpPr/>
          <p:nvPr/>
        </p:nvSpPr>
        <p:spPr>
          <a:xfrm>
            <a:off x="5635625" y="193675"/>
            <a:ext cx="545020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第</a:t>
            </a:r>
            <a:r>
              <a:rPr lang="en-US" altLang="zh-CN" sz="2800" b="1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章</a:t>
            </a:r>
            <a:r>
              <a:rPr lang="en-US" altLang="zh-CN" sz="2800" b="1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</a:t>
            </a: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对应分析及</a:t>
            </a:r>
            <a:r>
              <a:rPr lang="en-US" altLang="zh-CN" sz="2800" b="1" dirty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  <a:endParaRPr lang="zh-CN" altLang="en-US" sz="2800" b="1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104130" y="370840"/>
            <a:ext cx="504190" cy="16700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799910" y="202054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.1 对应分析的提出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26166" y="1916895"/>
            <a:ext cx="799492" cy="35394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因子分析的不足</a:t>
            </a: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grpSp>
        <p:nvGrpSpPr>
          <p:cNvPr id="8201" name="组合 5"/>
          <p:cNvGrpSpPr/>
          <p:nvPr/>
        </p:nvGrpSpPr>
        <p:grpSpPr>
          <a:xfrm>
            <a:off x="3709988" y="1989138"/>
            <a:ext cx="4662487" cy="2650363"/>
            <a:chOff x="0" y="0"/>
            <a:chExt cx="4662264" cy="2650025"/>
          </a:xfrm>
        </p:grpSpPr>
        <p:sp>
          <p:nvSpPr>
            <p:cNvPr id="8202" name="矩形 2"/>
            <p:cNvSpPr/>
            <p:nvPr/>
          </p:nvSpPr>
          <p:spPr>
            <a:xfrm>
              <a:off x="0" y="0"/>
              <a:ext cx="4572000" cy="41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342900" lvl="0" indent="-342900">
                <a:lnSpc>
                  <a:spcPct val="100000"/>
                </a:lnSpc>
              </a:pPr>
              <a:endParaRPr sz="2000">
                <a:solidFill>
                  <a:srgbClr val="66666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8203" name="矩形 3"/>
            <p:cNvSpPr/>
            <p:nvPr/>
          </p:nvSpPr>
          <p:spPr>
            <a:xfrm>
              <a:off x="90264" y="978495"/>
              <a:ext cx="4572000" cy="41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342900" lvl="0" indent="-342900" algn="just">
                <a:lnSpc>
                  <a:spcPct val="100000"/>
                </a:lnSpc>
              </a:pPr>
              <a:endParaRPr sz="2000">
                <a:solidFill>
                  <a:srgbClr val="66666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8204" name="矩形 4"/>
            <p:cNvSpPr/>
            <p:nvPr/>
          </p:nvSpPr>
          <p:spPr>
            <a:xfrm>
              <a:off x="72008" y="2232248"/>
              <a:ext cx="4572000" cy="41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just">
                <a:lnSpc>
                  <a:spcPct val="100000"/>
                </a:lnSpc>
              </a:pPr>
              <a:endParaRPr sz="2000">
                <a:solidFill>
                  <a:srgbClr val="66666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5" name="矩形 7"/>
          <p:cNvSpPr/>
          <p:nvPr/>
        </p:nvSpPr>
        <p:spPr>
          <a:xfrm>
            <a:off x="1550134" y="1346200"/>
            <a:ext cx="9522996" cy="2031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因子分析方法分为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R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型因子分析和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Q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型因子分析。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R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型因子分析研究变量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(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指标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)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之间的相关关系，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Q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型因子分析研究样本之间的相关关系。</a:t>
            </a:r>
          </a:p>
        </p:txBody>
      </p:sp>
      <p:sp>
        <p:nvSpPr>
          <p:cNvPr id="16" name="矩形 7"/>
          <p:cNvSpPr/>
          <p:nvPr/>
        </p:nvSpPr>
        <p:spPr>
          <a:xfrm>
            <a:off x="1487680" y="3557825"/>
            <a:ext cx="9522996" cy="2031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	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很多时候，我们不仅仅关心的是变量之间或样本之间的相关关系，还关心变量和样本之间的对应关系，这是因子分析方法所不能解释的。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5087930" y="250199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.1 对应分析的提出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26166" y="1916895"/>
            <a:ext cx="799492" cy="35394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对应分析的提出</a:t>
            </a: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223870" y="428307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5" name="矩形 7"/>
          <p:cNvSpPr/>
          <p:nvPr/>
        </p:nvSpPr>
        <p:spPr>
          <a:xfrm>
            <a:off x="1550134" y="1346200"/>
            <a:ext cx="9522996" cy="461664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	统计分析中经常要处理三种关系：即样本之间的关系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(Q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型关系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)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、变量间的关系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(R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型关系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)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以及样本与变量之间的关系。</a:t>
            </a:r>
          </a:p>
          <a:p>
            <a:pPr lvl="0"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	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对应分析是在因子分析的基础上发展起来的。对应分析通过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R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型因子分析直接得到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Q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型因子分析的结果，同时把变量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(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指标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)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和样本反映到相同的坐标轴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(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因子轴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)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的一张图形上，以此来说明变量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(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指标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)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与样本之间的对应关系。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6626" y="3313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6626" y="3313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对应分析的基本原理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13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4" name="矩形 7"/>
          <p:cNvSpPr/>
          <p:nvPr/>
        </p:nvSpPr>
        <p:spPr>
          <a:xfrm>
            <a:off x="407605" y="1346200"/>
            <a:ext cx="10665525" cy="2031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</a:t>
            </a:r>
            <a:r>
              <a:rPr lang="zh-CN" altLang="en-US" sz="2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对应分析的作用：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</a:p>
          <a:p>
            <a:pPr lvl="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对应分析是分析两组或多组因素之间关系的有效方法，在离散情况下，建立因素间的二维或多维列联表来对数据进行分析。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6" name="矩形 7"/>
          <p:cNvSpPr/>
          <p:nvPr/>
        </p:nvSpPr>
        <p:spPr>
          <a:xfrm>
            <a:off x="409369" y="3645015"/>
            <a:ext cx="10665525" cy="2031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</a:t>
            </a:r>
            <a:r>
              <a:rPr lang="zh-CN" altLang="en-US" sz="2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什么情况进行对应分析：</a:t>
            </a: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</a:p>
          <a:p>
            <a:pPr lvl="0"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对数据作对应分析之前，需要先了解因素间是否独立，如果因素之间相互独立，则没有必要进行对应分析。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对应分析的基本原理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2554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卡方检验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7"/>
              <p:cNvSpPr/>
              <p:nvPr/>
            </p:nvSpPr>
            <p:spPr>
              <a:xfrm>
                <a:off x="1550133" y="1346200"/>
                <a:ext cx="10090251" cy="13849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</a:pP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	在应用对应分析解决实际问题时，一般先用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检验分析因素间的是否独立。</a:t>
                </a:r>
                <a:r>
                  <a:rPr lang="zh-CN" altLang="en-US" sz="28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用二维列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联表展示因素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A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和因素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B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，如下表：</a:t>
                </a:r>
              </a:p>
            </p:txBody>
          </p:sp>
        </mc:Choice>
        <mc:Fallback xmlns="">
          <p:sp>
            <p:nvSpPr>
              <p:cNvPr id="15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3" y="1346200"/>
                <a:ext cx="10090251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1208" r="-1208" b="-61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矩形 7"/>
          <p:cNvSpPr/>
          <p:nvPr/>
        </p:nvSpPr>
        <p:spPr>
          <a:xfrm>
            <a:off x="1702533" y="5017978"/>
            <a:ext cx="10090251" cy="73866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其中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473" y="5017978"/>
            <a:ext cx="7104070" cy="100320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对应分析的基本原理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2554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卡方检验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5" name="矩形 7"/>
          <p:cNvSpPr/>
          <p:nvPr/>
        </p:nvSpPr>
        <p:spPr>
          <a:xfrm>
            <a:off x="1550133" y="1346200"/>
            <a:ext cx="10090251" cy="461664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我们关心的是因素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A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和因素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B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是否独立，由此我们提出要检验的问题是：</a:t>
            </a:r>
          </a:p>
          <a:p>
            <a:pPr lvl="0"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H</a:t>
            </a:r>
            <a:r>
              <a:rPr lang="en-US" altLang="zh-CN" sz="2800" baseline="-25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0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: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因素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A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和因素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B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是独立的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H</a:t>
            </a:r>
            <a:r>
              <a:rPr lang="en-US" altLang="zh-CN" sz="2800" baseline="-250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: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因素</a:t>
            </a:r>
            <a:r>
              <a:rPr lang="en-US" altLang="zh-CN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A</a:t>
            </a: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和因素</a:t>
            </a:r>
            <a:r>
              <a:rPr lang="en-US" altLang="zh-CN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B</a:t>
            </a: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是独立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的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由上面的假设构造的检验量为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:</a:t>
            </a:r>
            <a:endParaRPr lang="zh-CN" altLang="en-US" sz="2800" dirty="0" smtClean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其中，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760" y="5290193"/>
            <a:ext cx="2232155" cy="602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830" y="4488792"/>
            <a:ext cx="2522541" cy="95634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7"/>
          <p:cNvSpPr/>
          <p:nvPr/>
        </p:nvSpPr>
        <p:spPr>
          <a:xfrm>
            <a:off x="4871915" y="199835"/>
            <a:ext cx="43300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</a:t>
            </a:r>
            <a:r>
              <a:rPr lang="zh-CN" altLang="en-US" sz="2800" b="1" dirty="0" smtClean="0">
                <a:solidFill>
                  <a:schemeClr val="accent4"/>
                </a:solidFill>
                <a:effectLst/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对应分析的基本原理</a:t>
            </a:r>
            <a:endParaRPr lang="zh-CN" altLang="en-US" sz="2800" b="1" dirty="0">
              <a:solidFill>
                <a:schemeClr val="accent4"/>
              </a:solidFill>
              <a:effectLst/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195" name="TextBox 28"/>
          <p:cNvSpPr/>
          <p:nvPr/>
        </p:nvSpPr>
        <p:spPr>
          <a:xfrm>
            <a:off x="47625" y="168910"/>
            <a:ext cx="557149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10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对应分析及R使用</a:t>
            </a:r>
          </a:p>
        </p:txBody>
      </p:sp>
      <p:sp>
        <p:nvSpPr>
          <p:cNvPr id="8200" name="TextBox 1"/>
          <p:cNvSpPr/>
          <p:nvPr/>
        </p:nvSpPr>
        <p:spPr>
          <a:xfrm flipH="1">
            <a:off x="262987" y="1897568"/>
            <a:ext cx="800100" cy="2554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卡方检验</a:t>
            </a:r>
          </a:p>
          <a:p>
            <a:pPr lvl="0" algn="ctr">
              <a:lnSpc>
                <a:spcPct val="100000"/>
              </a:lnSpc>
            </a:pPr>
            <a:endParaRPr lang="zh-CN" altLang="en-US" sz="3200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209" name="直接连接符 10"/>
          <p:cNvSpPr/>
          <p:nvPr/>
        </p:nvSpPr>
        <p:spPr>
          <a:xfrm>
            <a:off x="1242060" y="1357630"/>
            <a:ext cx="1270" cy="4951730"/>
          </a:xfrm>
          <a:prstGeom prst="line">
            <a:avLst/>
          </a:prstGeom>
          <a:ln w="22225" cap="flat" cmpd="sng">
            <a:solidFill>
              <a:srgbClr val="0174AB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直接连接符 29"/>
          <p:cNvSpPr/>
          <p:nvPr/>
        </p:nvSpPr>
        <p:spPr>
          <a:xfrm flipV="1">
            <a:off x="72708" y="948055"/>
            <a:ext cx="12045600" cy="9525"/>
          </a:xfrm>
          <a:prstGeom prst="line">
            <a:avLst/>
          </a:prstGeom>
          <a:ln w="136525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0" y="41275"/>
            <a:ext cx="838835" cy="7740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51865" y="377794"/>
            <a:ext cx="504190" cy="1670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7"/>
              <p:cNvSpPr/>
              <p:nvPr/>
            </p:nvSpPr>
            <p:spPr>
              <a:xfrm>
                <a:off x="1550133" y="1346200"/>
                <a:ext cx="10090251" cy="20313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</a:pP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	当假设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H</a:t>
                </a:r>
                <a:r>
                  <a:rPr lang="en-US" altLang="zh-CN" sz="2800" baseline="-250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0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成立时，即因素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A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和因素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B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相互独立，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𝜒</m:t>
                    </m:r>
                  </m:oMath>
                </a14:m>
                <a:r>
                  <a:rPr lang="en-US" altLang="zh-CN" sz="2800" baseline="300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2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服从自由度为</a:t>
                </a: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(r-1)(c-1)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𝜒</m:t>
                    </m:r>
                  </m:oMath>
                </a14:m>
                <a:r>
                  <a:rPr lang="en-US" altLang="zh-CN" sz="2800" baseline="30000" dirty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2</a:t>
                </a:r>
                <a:r>
                  <a:rPr lang="zh-CN" altLang="en-US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分布，拒绝区域为：</a:t>
                </a:r>
              </a:p>
              <a:p>
                <a:pPr lvl="0" algn="just">
                  <a:lnSpc>
                    <a:spcPct val="150000"/>
                  </a:lnSpc>
                </a:pPr>
                <a:r>
                  <a:rPr lang="en-US" altLang="zh-CN" sz="2800" dirty="0" smtClean="0">
                    <a:solidFill>
                      <a:schemeClr val="accent4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</a:rPr>
                  <a:t>	</a:t>
                </a:r>
                <a:endParaRPr lang="en-US" altLang="zh-CN" sz="2800" dirty="0">
                  <a:solidFill>
                    <a:schemeClr val="accent4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endParaRPr>
              </a:p>
            </p:txBody>
          </p:sp>
        </mc:Choice>
        <mc:Fallback xmlns="">
          <p:sp>
            <p:nvSpPr>
              <p:cNvPr id="15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3" y="1346200"/>
                <a:ext cx="10090251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1208" r="-120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矩形 7"/>
          <p:cNvSpPr/>
          <p:nvPr/>
        </p:nvSpPr>
        <p:spPr>
          <a:xfrm>
            <a:off x="1559685" y="3989855"/>
            <a:ext cx="10090251" cy="2031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	独立性检验只能判断因素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A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和因素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B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是否独立。如果因素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A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和因素</a:t>
            </a:r>
            <a:r>
              <a:rPr lang="en-US" altLang="zh-CN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B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独立，则没有必要进行对应分析；如果不独立，通过对应分析可以进一步考察两因素各个水平之间的相关关系。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855" y="2780955"/>
            <a:ext cx="4176290" cy="73240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1111</Words>
  <Application>Microsoft Office PowerPoint</Application>
  <PresentationFormat>宽屏</PresentationFormat>
  <Paragraphs>213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DengXian</vt:lpstr>
      <vt:lpstr>宋体</vt:lpstr>
      <vt:lpstr>微软雅黑</vt:lpstr>
      <vt:lpstr>Arial</vt:lpstr>
      <vt:lpstr>Calibri</vt:lpstr>
      <vt:lpstr>Calibri Light</vt:lpstr>
      <vt:lpstr>Cambria Math</vt:lpstr>
      <vt:lpstr>Wingdings</vt:lpstr>
      <vt:lpstr>自定义设计方案</vt:lpstr>
      <vt:lpstr>3_自定义设计方案</vt:lpstr>
      <vt:lpstr>2_自定义设计方案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你随便坐  我学学 做</dc:title>
  <dc:creator>David</dc:creator>
  <cp:lastModifiedBy>a</cp:lastModifiedBy>
  <cp:revision>296</cp:revision>
  <dcterms:created xsi:type="dcterms:W3CDTF">2015-05-24T15:13:00Z</dcterms:created>
  <dcterms:modified xsi:type="dcterms:W3CDTF">2017-03-08T08:23:26Z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